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996" r:id="rId2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32D"/>
    <a:srgbClr val="A9D18E"/>
    <a:srgbClr val="E5F0F7"/>
    <a:srgbClr val="F07400"/>
    <a:srgbClr val="0069B4"/>
    <a:srgbClr val="F4A969"/>
    <a:srgbClr val="61953D"/>
    <a:srgbClr val="009900"/>
    <a:srgbClr val="0064A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1" autoAdjust="0"/>
    <p:restoredTop sz="94464" autoAdjust="0"/>
  </p:normalViewPr>
  <p:slideViewPr>
    <p:cSldViewPr snapToGrid="0" showGuides="1">
      <p:cViewPr varScale="1">
        <p:scale>
          <a:sx n="108" d="100"/>
          <a:sy n="108" d="100"/>
        </p:scale>
        <p:origin x="1206" y="96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C269D-B192-41F9-BAE8-0BB90EC7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7C1A5-5F74-410F-8DE4-3A229C019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A734-A195-4843-B2EF-AAA759C536A8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7CE6-E69A-4045-88FA-AF6DE7D0F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4D8F-5816-4AD3-90FB-5E22CF3CC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F969-766E-42A4-BD1E-3BF48AF0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10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0329A-AF8B-4459-9FF5-8F0645D2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 rot="16200000">
            <a:off x="3217652" y="-3217653"/>
            <a:ext cx="5756698" cy="12192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6" y="4044462"/>
            <a:ext cx="12192000" cy="2813538"/>
          </a:xfrm>
          <a:prstGeom prst="rect">
            <a:avLst/>
          </a:prstGeom>
        </p:spPr>
      </p:pic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Untertitel 2">
            <a:extLst>
              <a:ext uri="{FF2B5EF4-FFF2-40B4-BE49-F238E27FC236}">
                <a16:creationId xmlns:a16="http://schemas.microsoft.com/office/drawing/2014/main" id="{21358573-F9AD-4166-98F5-9D17BF32B7B8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aseline="0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C8B1563-9358-4B71-9EA7-DC8429966082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/>
              <a:t>SCOORE Project Meeting 18.04.2024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G. Gonzalez Ortiz, A. Richter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AD7FB57-1382-4030-A5EF-21557351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D28648B8-4CA7-462B-A921-A219DD8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A8C37425-8C68-4F9D-B501-26169E989E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7" y="382681"/>
            <a:ext cx="2618128" cy="735089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16C25430-ADA6-4BD2-8E14-EBC39130D2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355172"/>
            <a:ext cx="2473768" cy="734400"/>
          </a:xfrm>
          <a:prstGeom prst="rect">
            <a:avLst/>
          </a:prstGeom>
        </p:spPr>
      </p:pic>
      <p:pic>
        <p:nvPicPr>
          <p:cNvPr id="18" name="Grafik 9">
            <a:extLst>
              <a:ext uri="{FF2B5EF4-FFF2-40B4-BE49-F238E27FC236}">
                <a16:creationId xmlns:a16="http://schemas.microsoft.com/office/drawing/2014/main" id="{C4ADB9B2-0D65-4E6C-8980-18AF5DAC3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083404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E067E4-5392-4DB4-A8FA-216586EDA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CE0AA5-5D9C-4A38-98A2-FB0D3D431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E12D2C-8D2F-4874-B508-183A2D3B3F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0BD02E-4918-4CFA-8FF7-600255171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B1F193-95E3-454B-870E-46EA2E7D1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813722"/>
            <a:ext cx="12192000" cy="20442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EB9FAE-070F-445E-A271-00D8220722DD}"/>
              </a:ext>
            </a:extLst>
          </p:cNvPr>
          <p:cNvSpPr txBox="1"/>
          <p:nvPr userDrawn="1"/>
        </p:nvSpPr>
        <p:spPr>
          <a:xfrm>
            <a:off x="7200900" y="5319522"/>
            <a:ext cx="484745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BERGAKADEMIE FREIBERG</a:t>
            </a:r>
          </a:p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ENERGY PROCESS ENGINEERING AND CHEMICAL ENGINEERING</a:t>
            </a:r>
          </a:p>
          <a:p>
            <a:pPr algn="r"/>
            <a:r>
              <a:rPr lang="de-DE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Fuchsmuehlenweg</a:t>
            </a: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9D, 09599 Freiberg</a:t>
            </a:r>
          </a:p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3731 39-4511 | www.iec.tu-freiberg.de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73ED72-F08F-4537-B721-2AC145DC344A}"/>
              </a:ext>
            </a:extLst>
          </p:cNvPr>
          <p:cNvSpPr/>
          <p:nvPr userDrawn="1"/>
        </p:nvSpPr>
        <p:spPr>
          <a:xfrm>
            <a:off x="143645" y="211977"/>
            <a:ext cx="6235184" cy="1868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D53D514-DD55-46E6-BAB6-217838BC7C3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0537" y="268529"/>
            <a:ext cx="6178292" cy="404571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 dirty="0"/>
              <a:t>Titel Vorname Nachname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F6DFD0-9A6D-4E38-A999-FE7098B27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" y="1287679"/>
            <a:ext cx="349368" cy="216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72753D-5A5A-403E-8446-EB40CCCC90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7" y="764138"/>
            <a:ext cx="217800" cy="288000"/>
          </a:xfrm>
          <a:prstGeom prst="rect">
            <a:avLst/>
          </a:pr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E068192-0899-4F2F-AF23-7F1C51F554E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8800" y="700088"/>
            <a:ext cx="5820029" cy="87471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 dirty="0"/>
              <a:t>+49 3731 39-XXXX</a:t>
            </a:r>
          </a:p>
          <a:p>
            <a:pPr lvl="0"/>
            <a:r>
              <a:rPr lang="de-DE" dirty="0"/>
              <a:t>vorname.nachname@iec.tu-freiberg.de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7" y="5981241"/>
            <a:ext cx="2096510" cy="73852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/>
          <p:nvPr userDrawn="1"/>
        </p:nvGrpSpPr>
        <p:grpSpPr>
          <a:xfrm>
            <a:off x="3026306" y="5835861"/>
            <a:ext cx="3069694" cy="861878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3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50C9F6B-1F2B-45CA-8FC5-E467B6692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81004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DCDBA4-50EF-4EB6-9F35-B977D052E7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55102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FA5361-39E8-4721-991E-A42AAA9DE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F1EFF33B-1787-4813-B108-5BAA39236E93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noProof="0" dirty="0"/>
              <a:t>11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International Freiberg Conference on Circular Carbon Technologies, 24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- 29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 September 2023, </a:t>
            </a:r>
            <a:br>
              <a:rPr lang="en-US" sz="1600" noProof="0" dirty="0"/>
            </a:br>
            <a:r>
              <a:rPr lang="en-US" sz="1600" noProof="0" dirty="0"/>
              <a:t>Rotterdam, Netherlands</a:t>
            </a:r>
            <a:endParaRPr lang="en-US" sz="1600" baseline="0" noProof="0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EA0B174B-A859-4D18-9619-B275A5306EE5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1465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G. Gonzalez Ortiz</a:t>
            </a:r>
            <a:r>
              <a:rPr lang="de-DE" sz="1600" baseline="30000" dirty="0"/>
              <a:t>1</a:t>
            </a:r>
            <a:r>
              <a:rPr lang="de-DE" sz="1600" dirty="0"/>
              <a:t>, M. Hutter</a:t>
            </a:r>
            <a:r>
              <a:rPr lang="de-DE" sz="1600" baseline="30000" dirty="0"/>
              <a:t>1</a:t>
            </a:r>
            <a:r>
              <a:rPr lang="de-DE" sz="1600" dirty="0"/>
              <a:t>, M. Gräbner</a:t>
            </a:r>
            <a:r>
              <a:rPr lang="de-DE" sz="1600" baseline="30000" dirty="0"/>
              <a:t>1</a:t>
            </a:r>
            <a:r>
              <a:rPr lang="de-DE" sz="1600" dirty="0"/>
              <a:t>, A. Bader</a:t>
            </a:r>
            <a:r>
              <a:rPr lang="de-DE" sz="1600" baseline="30000" dirty="0"/>
              <a:t>2</a:t>
            </a:r>
            <a:r>
              <a:rPr lang="de-DE" sz="1600" dirty="0"/>
              <a:t>, M. Gall</a:t>
            </a:r>
            <a:r>
              <a:rPr lang="de-DE" sz="1600" baseline="30000" dirty="0"/>
              <a:t>2</a:t>
            </a:r>
            <a:r>
              <a:rPr lang="de-DE" sz="1600" dirty="0"/>
              <a:t>, A. Richter</a:t>
            </a:r>
            <a:r>
              <a:rPr lang="de-DE" sz="1600" baseline="30000" dirty="0"/>
              <a:t>1</a:t>
            </a:r>
            <a:br>
              <a:rPr lang="de-DE" sz="1600" baseline="0" dirty="0"/>
            </a:br>
            <a:br>
              <a:rPr lang="de-DE" sz="1600" baseline="0" dirty="0"/>
            </a:br>
            <a:r>
              <a:rPr lang="de-DE" sz="1200" baseline="30000" dirty="0"/>
              <a:t>1</a:t>
            </a:r>
            <a:r>
              <a:rPr lang="de-DE" sz="1200" baseline="0" dirty="0"/>
              <a:t>Institut für Energieverfahrenstechnik und Chemieingenieurwesen (IEC), TU Bergakademie Freiberg, Germany</a:t>
            </a:r>
            <a:br>
              <a:rPr lang="de-DE" sz="1200" baseline="0" dirty="0"/>
            </a:br>
            <a:r>
              <a:rPr lang="de-DE" sz="1200" baseline="30000" dirty="0"/>
              <a:t>2</a:t>
            </a:r>
            <a:r>
              <a:rPr lang="de-DE" sz="1200" baseline="0" dirty="0"/>
              <a:t>BASF SE, Ludwigshafen, Germany</a:t>
            </a:r>
            <a:endParaRPr lang="de-DE" sz="1600" baseline="0" dirty="0"/>
          </a:p>
        </p:txBody>
      </p:sp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36CADE6-4EB3-4B47-B4A1-8188F382A4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3A56C8-F069-425E-AFDC-4402FC010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70385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9">
            <a:extLst>
              <a:ext uri="{FF2B5EF4-FFF2-40B4-BE49-F238E27FC236}">
                <a16:creationId xmlns:a16="http://schemas.microsoft.com/office/drawing/2014/main" id="{D814FB1A-CBFE-4D36-AFCE-C2C55D16B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5C4CFE13-C36C-4E3B-8138-5438EFD172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3EFEE-58FD-4FBF-9B02-401F8C2EF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089C80-AE70-4A8D-A487-0D0747696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5ADE351-FB37-4340-8264-69EC2BBD339B}"/>
              </a:ext>
            </a:extLst>
          </p:cNvPr>
          <p:cNvSpPr/>
          <p:nvPr userDrawn="1"/>
        </p:nvSpPr>
        <p:spPr>
          <a:xfrm>
            <a:off x="0" y="6043312"/>
            <a:ext cx="12192000" cy="828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‹#›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Gabriel Gonzalez Ortiz</a:t>
            </a:r>
          </a:p>
          <a:p>
            <a:r>
              <a:rPr lang="en-US" dirty="0">
                <a:latin typeface="+mn-lt"/>
              </a:rPr>
              <a:t>SCOORE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72" r:id="rId9"/>
    <p:sldLayoutId id="2147483671" r:id="rId10"/>
    <p:sldLayoutId id="2147483665" r:id="rId11"/>
    <p:sldLayoutId id="2147483681" r:id="rId12"/>
    <p:sldLayoutId id="2147483684" r:id="rId13"/>
    <p:sldLayoutId id="2147483686" r:id="rId14"/>
    <p:sldLayoutId id="214748369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Reaction Mechanisms</a:t>
            </a:r>
            <a:endParaRPr 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DE1B493F-551F-4F01-927E-053EE3DCBE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061594"/>
              </p:ext>
            </p:extLst>
          </p:nvPr>
        </p:nvGraphicFramePr>
        <p:xfrm>
          <a:off x="6914887" y="1051192"/>
          <a:ext cx="4815794" cy="2132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414">
                  <a:extLst>
                    <a:ext uri="{9D8B030D-6E8A-4147-A177-3AD203B41FA5}">
                      <a16:colId xmlns:a16="http://schemas.microsoft.com/office/drawing/2014/main" val="1530336764"/>
                    </a:ext>
                  </a:extLst>
                </a:gridCol>
                <a:gridCol w="1068387">
                  <a:extLst>
                    <a:ext uri="{9D8B030D-6E8A-4147-A177-3AD203B41FA5}">
                      <a16:colId xmlns:a16="http://schemas.microsoft.com/office/drawing/2014/main" val="2734146930"/>
                    </a:ext>
                  </a:extLst>
                </a:gridCol>
                <a:gridCol w="1271993">
                  <a:extLst>
                    <a:ext uri="{9D8B030D-6E8A-4147-A177-3AD203B41FA5}">
                      <a16:colId xmlns:a16="http://schemas.microsoft.com/office/drawing/2014/main" val="1802311314"/>
                    </a:ext>
                  </a:extLst>
                </a:gridCol>
              </a:tblGrid>
              <a:tr h="643057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 Mechanism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4070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ATR (in-house)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78204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GRI3.0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325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92316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Aramco2.0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581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3037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7032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NUIG1.1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2746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11270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25594"/>
                  </a:ext>
                </a:extLst>
              </a:tr>
            </a:tbl>
          </a:graphicData>
        </a:graphic>
      </p:graphicFrame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0975F9FD-F9A4-4450-B095-ACD22C449FE2}"/>
              </a:ext>
            </a:extLst>
          </p:cNvPr>
          <p:cNvSpPr txBox="1">
            <a:spLocks/>
          </p:cNvSpPr>
          <p:nvPr/>
        </p:nvSpPr>
        <p:spPr>
          <a:xfrm>
            <a:off x="748145" y="1051192"/>
            <a:ext cx="5347855" cy="4239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ATR (used for CFD Simulations), IISc are skeletal reductions of the GRI3.0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GRI3.0 developed for natural gas combustion. Mostly validated for pressures below 20 atm and temperatures below 1700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Aramco2.0 developed to characterize combustion of C</a:t>
            </a:r>
            <a:r>
              <a:rPr lang="en-US" sz="1800" baseline="-25000" dirty="0">
                <a:latin typeface="Arial"/>
                <a:ea typeface="DejaVu Sans"/>
              </a:rPr>
              <a:t>1</a:t>
            </a:r>
            <a:r>
              <a:rPr lang="en-US" sz="1800" dirty="0">
                <a:latin typeface="Arial"/>
                <a:ea typeface="DejaVu Sans"/>
              </a:rPr>
              <a:t>-C</a:t>
            </a:r>
            <a:r>
              <a:rPr lang="en-US" sz="1800" baseline="-25000" dirty="0">
                <a:latin typeface="Arial"/>
                <a:ea typeface="DejaVu Sans"/>
              </a:rPr>
              <a:t>4</a:t>
            </a:r>
            <a:r>
              <a:rPr lang="en-US" sz="1800" dirty="0">
                <a:latin typeface="Arial"/>
                <a:ea typeface="DejaVu Sans"/>
              </a:rPr>
              <a:t> hydrocarbons. Validated up to 260 atm and 2500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NUIG1.1 developed to characterize combustion of C</a:t>
            </a:r>
            <a:r>
              <a:rPr lang="en-US" sz="1800" baseline="-25000" dirty="0">
                <a:latin typeface="Arial"/>
                <a:ea typeface="DejaVu Sans"/>
              </a:rPr>
              <a:t>1</a:t>
            </a:r>
            <a:r>
              <a:rPr lang="en-US" sz="1800" dirty="0">
                <a:latin typeface="Arial"/>
                <a:ea typeface="DejaVu Sans"/>
              </a:rPr>
              <a:t>-C</a:t>
            </a:r>
            <a:r>
              <a:rPr lang="en-US" sz="1800" baseline="-25000" dirty="0">
                <a:latin typeface="Arial"/>
                <a:ea typeface="DejaVu Sans"/>
              </a:rPr>
              <a:t>7</a:t>
            </a:r>
            <a:r>
              <a:rPr lang="en-US" sz="1800" dirty="0">
                <a:latin typeface="Arial"/>
                <a:ea typeface="DejaVu Sans"/>
              </a:rPr>
              <a:t> hydrocarbons. Validated up to 137 atm and 2600 K.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177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1875</TotalTime>
  <Words>97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Spartan ExtraBold</vt:lpstr>
      <vt:lpstr>Wingdings</vt:lpstr>
      <vt:lpstr>Office</vt:lpstr>
      <vt:lpstr>Reaction Mechanisms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Gabriel Gonzalez Ortiz</cp:lastModifiedBy>
  <cp:revision>373</cp:revision>
  <cp:lastPrinted>2023-04-13T13:19:24Z</cp:lastPrinted>
  <dcterms:created xsi:type="dcterms:W3CDTF">2021-01-06T10:07:23Z</dcterms:created>
  <dcterms:modified xsi:type="dcterms:W3CDTF">2025-07-10T14:28:39Z</dcterms:modified>
</cp:coreProperties>
</file>